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78" r:id="rId2"/>
    <p:sldId id="279" r:id="rId3"/>
    <p:sldId id="288" r:id="rId4"/>
    <p:sldId id="304" r:id="rId5"/>
    <p:sldId id="305" r:id="rId6"/>
    <p:sldId id="281" r:id="rId7"/>
    <p:sldId id="306" r:id="rId8"/>
    <p:sldId id="312" r:id="rId9"/>
    <p:sldId id="328" r:id="rId10"/>
    <p:sldId id="330" r:id="rId11"/>
    <p:sldId id="331" r:id="rId12"/>
    <p:sldId id="332" r:id="rId13"/>
    <p:sldId id="313" r:id="rId14"/>
    <p:sldId id="314" r:id="rId15"/>
    <p:sldId id="315" r:id="rId16"/>
    <p:sldId id="316" r:id="rId17"/>
    <p:sldId id="324" r:id="rId18"/>
    <p:sldId id="282" r:id="rId19"/>
    <p:sldId id="321" r:id="rId20"/>
    <p:sldId id="326" r:id="rId21"/>
    <p:sldId id="327" r:id="rId22"/>
    <p:sldId id="302" r:id="rId23"/>
  </p:sldIdLst>
  <p:sldSz cx="9144000" cy="6858000" type="screen4x3"/>
  <p:notesSz cx="6858000" cy="9144000"/>
  <p:embeddedFontLst>
    <p:embeddedFont>
      <p:font typeface="Yoon 윤고딕 520_TT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심재철" initials="심" lastIdx="1" clrIdx="0">
    <p:extLst>
      <p:ext uri="{19B8F6BF-5375-455C-9EA6-DF929625EA0E}">
        <p15:presenceInfo xmlns:p15="http://schemas.microsoft.com/office/powerpoint/2012/main" userId="심재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322A2D"/>
    <a:srgbClr val="2B2527"/>
    <a:srgbClr val="272123"/>
    <a:srgbClr val="443A3D"/>
    <a:srgbClr val="F2281E"/>
    <a:srgbClr val="AF9061"/>
    <a:srgbClr val="FDA800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7" autoAdjust="0"/>
    <p:restoredTop sz="98113" autoAdjust="0"/>
  </p:normalViewPr>
  <p:slideViewPr>
    <p:cSldViewPr>
      <p:cViewPr varScale="1">
        <p:scale>
          <a:sx n="106" d="100"/>
          <a:sy n="106" d="100"/>
        </p:scale>
        <p:origin x="214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CEB3-72F5-4769-A98A-A6254D85E2A3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8180C-639F-43E8-98B7-1391741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3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8180C-639F-43E8-98B7-13917417B5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2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8180C-639F-43E8-98B7-13917417B5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41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8180C-639F-43E8-98B7-13917417B5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2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B0600000101010101" charset="-127"/>
                <a:ea typeface="Yoon 윤고딕 520_TT" panose="020B0600000101010101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2021-08-25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B0600000101010101" charset="-127"/>
                <a:ea typeface="Yoon 윤고딕 520_TT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B0600000101010101" charset="-127"/>
                <a:ea typeface="Yoon 윤고딕 520_TT" panose="020B0600000101010101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59" y="2767280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Solid Works Reseller Pages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47811" y="2828836"/>
            <a:ext cx="19602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웹 페이지 소개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웹 페이지 디자인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웹 페이지 기능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Solid Works Reseller Pages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7025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21442" y="16658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DD6B3-B777-4FFE-AC4B-B078C28E9E77}"/>
              </a:ext>
            </a:extLst>
          </p:cNvPr>
          <p:cNvSpPr txBox="1"/>
          <p:nvPr/>
        </p:nvSpPr>
        <p:spPr>
          <a:xfrm>
            <a:off x="3203848" y="123724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Intro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41405B-E300-409F-8BB2-5A7576159A15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0EFF37-EC1C-43D5-9972-196CF885DC07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5F8F3-333B-45B4-9B56-8CC13BA86C43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E4A6B-3779-402D-86AC-60659E0F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01418"/>
            <a:ext cx="7200799" cy="35863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E3FAB8-E6E2-44C8-8FA4-090ED8EF2078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03448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7025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21442" y="16658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DD6B3-B777-4FFE-AC4B-B078C28E9E77}"/>
              </a:ext>
            </a:extLst>
          </p:cNvPr>
          <p:cNvSpPr txBox="1"/>
          <p:nvPr/>
        </p:nvSpPr>
        <p:spPr>
          <a:xfrm>
            <a:off x="3203848" y="123724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Intro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41405B-E300-409F-8BB2-5A7576159A15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0EFF37-EC1C-43D5-9972-196CF885DC07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5F8F3-333B-45B4-9B56-8CC13BA86C43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E3FAB8-E6E2-44C8-8FA4-090ED8EF2078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F9ECB6-17FD-4B12-A821-F2C52EDE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1" y="1988840"/>
            <a:ext cx="7200798" cy="35989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9AD974-BE55-4009-80DF-741706DF66E2}"/>
              </a:ext>
            </a:extLst>
          </p:cNvPr>
          <p:cNvSpPr txBox="1"/>
          <p:nvPr/>
        </p:nvSpPr>
        <p:spPr>
          <a:xfrm>
            <a:off x="971597" y="5642911"/>
            <a:ext cx="720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Select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Option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을 이용해 간단한 인터페이스를 가진 페이지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05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7025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21442" y="16658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DD6B3-B777-4FFE-AC4B-B078C28E9E77}"/>
              </a:ext>
            </a:extLst>
          </p:cNvPr>
          <p:cNvSpPr txBox="1"/>
          <p:nvPr/>
        </p:nvSpPr>
        <p:spPr>
          <a:xfrm>
            <a:off x="3203848" y="123724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Intro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41405B-E300-409F-8BB2-5A7576159A15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0EFF37-EC1C-43D5-9972-196CF885DC07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5F8F3-333B-45B4-9B56-8CC13BA86C43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E3FAB8-E6E2-44C8-8FA4-090ED8EF2078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E7C778-8E96-44DC-8763-1B3DF89A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1"/>
            <a:ext cx="7200799" cy="35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5741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181770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9753" y="215415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823AD8C-2B21-46FB-9523-5FC4A390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97974"/>
            <a:ext cx="7200304" cy="36026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6EAA7B-9F90-4177-93A4-A51125A19D28}"/>
              </a:ext>
            </a:extLst>
          </p:cNvPr>
          <p:cNvSpPr txBox="1"/>
          <p:nvPr/>
        </p:nvSpPr>
        <p:spPr>
          <a:xfrm>
            <a:off x="3203848" y="122440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Order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50B5B1-C78F-4BA1-A363-C43AD7974F44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6DD568-E8AF-4C1D-86A1-0B3647D9A348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AC238-7252-46CF-B1DC-F6DCCCD00D6B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F45B5-0507-4E93-A2CB-EAB0EF620212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38C1A4-A0F2-4002-BF25-BCF40F686F70}"/>
              </a:ext>
            </a:extLst>
          </p:cNvPr>
          <p:cNvSpPr txBox="1"/>
          <p:nvPr/>
        </p:nvSpPr>
        <p:spPr>
          <a:xfrm>
            <a:off x="971597" y="5642911"/>
            <a:ext cx="720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가 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SpeedWorks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제품을 주문하는 페이지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3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22684" y="229588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696997" y="262575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F17BC6-2BAF-4371-966A-73B4E06CE13B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B70368-81FB-411C-A74A-8F17D3F9F1F2}"/>
              </a:ext>
            </a:extLst>
          </p:cNvPr>
          <p:cNvSpPr/>
          <p:nvPr/>
        </p:nvSpPr>
        <p:spPr>
          <a:xfrm>
            <a:off x="2411760" y="1257414"/>
            <a:ext cx="432048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3FA18-63E7-4A8F-99BD-E53319559CA3}"/>
              </a:ext>
            </a:extLst>
          </p:cNvPr>
          <p:cNvSpPr txBox="1"/>
          <p:nvPr/>
        </p:nvSpPr>
        <p:spPr>
          <a:xfrm>
            <a:off x="2393103" y="1224404"/>
            <a:ext cx="4339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Search Company Page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03D8634-AEF1-444C-9B91-27ED7A21C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94" y="1997983"/>
            <a:ext cx="7212404" cy="36026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B8A6E5-A366-4E2B-B7B3-65BA708BB5FC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9E3CB-460E-4F7A-B108-6D3D12D96A44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9FA77-5A45-4954-B60A-E0EA3583AD1D}"/>
              </a:ext>
            </a:extLst>
          </p:cNvPr>
          <p:cNvSpPr txBox="1"/>
          <p:nvPr/>
        </p:nvSpPr>
        <p:spPr>
          <a:xfrm>
            <a:off x="971597" y="5642911"/>
            <a:ext cx="7200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전에 주문 이력이 있는 회사에 대한 정보를 찾아볼 수 있는 페이지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선택을 통해 회사 정보가 자동 입력되기 때문에 입력하지 않아도 된다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.)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68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277220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19227" y="3102278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68E629-78A1-4B22-99A8-E7DD5D8F5D97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CA6D079-4B73-4EAD-B76A-B0C3ECDD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52" y="1985435"/>
            <a:ext cx="7208147" cy="358899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3C45EF-81C2-4518-A764-0B0BBD26D1A8}"/>
              </a:ext>
            </a:extLst>
          </p:cNvPr>
          <p:cNvSpPr/>
          <p:nvPr/>
        </p:nvSpPr>
        <p:spPr>
          <a:xfrm>
            <a:off x="2411762" y="1253950"/>
            <a:ext cx="4320477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95D482-203F-4DDA-B531-BFDD83DE8E53}"/>
              </a:ext>
            </a:extLst>
          </p:cNvPr>
          <p:cNvSpPr txBox="1"/>
          <p:nvPr/>
        </p:nvSpPr>
        <p:spPr>
          <a:xfrm>
            <a:off x="2411758" y="1220940"/>
            <a:ext cx="4320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Preview Order Page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E1B911-D714-447A-8832-0E641C2BDF55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AFA900-52D4-45B3-956A-63B65EFF5179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5C83AA-C092-40D1-B862-0450366A435F}"/>
              </a:ext>
            </a:extLst>
          </p:cNvPr>
          <p:cNvSpPr txBox="1"/>
          <p:nvPr/>
        </p:nvSpPr>
        <p:spPr>
          <a:xfrm>
            <a:off x="971597" y="5642911"/>
            <a:ext cx="720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가 주문한 제품의 명세서를 볼 수 있는 페이지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65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32572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17438" y="358107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18EF8-B9D7-49FF-B61A-A4D7A90478F8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F0C977E-EC84-4E61-A02A-0D5B57AA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1" y="2009538"/>
            <a:ext cx="7200797" cy="359451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6F8484-F6EA-4F8C-8F9E-B2CFAD413B44}"/>
              </a:ext>
            </a:extLst>
          </p:cNvPr>
          <p:cNvSpPr/>
          <p:nvPr/>
        </p:nvSpPr>
        <p:spPr>
          <a:xfrm>
            <a:off x="3131840" y="1253950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56B6D5-1B90-4B6A-A943-1DFFB60B98C1}"/>
              </a:ext>
            </a:extLst>
          </p:cNvPr>
          <p:cNvSpPr txBox="1"/>
          <p:nvPr/>
        </p:nvSpPr>
        <p:spPr>
          <a:xfrm>
            <a:off x="3203848" y="122094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List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E0F92-94C3-4D6B-AABA-EA3EB0F44614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EB1B1-CEE6-46FD-ADE8-8E3F048D91BF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49E59-0024-41AA-A910-7D7DD2A141CA}"/>
              </a:ext>
            </a:extLst>
          </p:cNvPr>
          <p:cNvSpPr txBox="1"/>
          <p:nvPr/>
        </p:nvSpPr>
        <p:spPr>
          <a:xfrm>
            <a:off x="971597" y="5642911"/>
            <a:ext cx="720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Reseller,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자신의 회사가 주문한 제품에 대한 정보를 볼 수 있는 페이지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49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6740" y="3713157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14667" y="40407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15850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661DABA-83FF-468B-BE48-B347A44489C9}"/>
              </a:ext>
            </a:extLst>
          </p:cNvPr>
          <p:cNvSpPr/>
          <p:nvPr/>
        </p:nvSpPr>
        <p:spPr>
          <a:xfrm>
            <a:off x="2411761" y="1253950"/>
            <a:ext cx="4320479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82A659-7C8A-4B74-9C30-8A5EF2D205FA}"/>
              </a:ext>
            </a:extLst>
          </p:cNvPr>
          <p:cNvSpPr txBox="1"/>
          <p:nvPr/>
        </p:nvSpPr>
        <p:spPr>
          <a:xfrm>
            <a:off x="2411758" y="1220940"/>
            <a:ext cx="432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Detail List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18EF8-B9D7-49FF-B61A-A4D7A90478F8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C64BCA-FBA3-40C7-A555-EA5E71804595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DA266F-3FC4-48E6-B1F8-86C63724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54" y="1988841"/>
            <a:ext cx="7219145" cy="36152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39ED35-532B-40D4-969A-C98676C5DE1A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3E2D65-4010-470E-85FF-2B191DF348E8}"/>
              </a:ext>
            </a:extLst>
          </p:cNvPr>
          <p:cNvSpPr txBox="1"/>
          <p:nvPr/>
        </p:nvSpPr>
        <p:spPr>
          <a:xfrm>
            <a:off x="971597" y="5642911"/>
            <a:ext cx="7200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가 가진 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SpeedWors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제품 중 활성화된 제품을 볼 수 있고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또한 비활성화 시킬 수 있는 페이지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67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기능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9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83132-DAAC-47D7-A7C3-1A663E213A92}"/>
              </a:ext>
            </a:extLst>
          </p:cNvPr>
          <p:cNvSpPr txBox="1"/>
          <p:nvPr/>
        </p:nvSpPr>
        <p:spPr>
          <a:xfrm>
            <a:off x="3923929" y="138480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C27A347-3FE0-4BC6-AE10-48CD61D54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993519"/>
              </p:ext>
            </p:extLst>
          </p:nvPr>
        </p:nvGraphicFramePr>
        <p:xfrm>
          <a:off x="971599" y="1262243"/>
          <a:ext cx="7200798" cy="504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5">
                  <a:extLst>
                    <a:ext uri="{9D8B030D-6E8A-4147-A177-3AD203B41FA5}">
                      <a16:colId xmlns:a16="http://schemas.microsoft.com/office/drawing/2014/main" val="505208882"/>
                    </a:ext>
                  </a:extLst>
                </a:gridCol>
                <a:gridCol w="4464493">
                  <a:extLst>
                    <a:ext uri="{9D8B030D-6E8A-4147-A177-3AD203B41FA5}">
                      <a16:colId xmlns:a16="http://schemas.microsoft.com/office/drawing/2014/main" val="447836874"/>
                    </a:ext>
                  </a:extLst>
                </a:gridCol>
              </a:tblGrid>
              <a:tr h="21073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Login Page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322A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login_format_check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():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입력한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와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Password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가 형식에 맞는 지 확인하며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맞으면 서버에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login form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을 전송하고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Intro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페이지를 요청한다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틀리면 경고창을 띄어 준다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 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32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338258"/>
                  </a:ext>
                </a:extLst>
              </a:tr>
              <a:tr h="2939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Intro Page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2721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Customerchart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(year, option)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: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데이터 베이스에서 가져온 값을 연도와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option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에 맞게 가공해서 차트에 들어갈 값을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return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하는 함수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옵션은 월별 사용량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판매량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년별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사용량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판매량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,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기능별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회사별 사용량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판매량이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.)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createChart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(id, 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chart_type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, 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label_array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, 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input_array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, 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color_rray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):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에 해당되는 요소에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Chart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를 생성한다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Notice_text_insert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index,text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):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index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에 해당되는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 container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에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text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를 삽입한다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272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529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BAE32217-68BE-438F-A700-21BA4D13F02E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002D91-245F-40DD-8D32-8635ECA8483C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C3FCCC-F8FE-45E8-B668-A1E920044858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640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소개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2785" y="134850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14667" y="168630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83132-DAAC-47D7-A7C3-1A663E213A92}"/>
              </a:ext>
            </a:extLst>
          </p:cNvPr>
          <p:cNvSpPr txBox="1"/>
          <p:nvPr/>
        </p:nvSpPr>
        <p:spPr>
          <a:xfrm>
            <a:off x="3923929" y="138480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002D91-245F-40DD-8D32-8635ECA8483C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8D6358-7CA7-4068-B820-694EC667626B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36F5C4-27D0-428E-9366-F39E156D1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62978"/>
              </p:ext>
            </p:extLst>
          </p:nvPr>
        </p:nvGraphicFramePr>
        <p:xfrm>
          <a:off x="978844" y="1223644"/>
          <a:ext cx="7186311" cy="510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799">
                  <a:extLst>
                    <a:ext uri="{9D8B030D-6E8A-4147-A177-3AD203B41FA5}">
                      <a16:colId xmlns:a16="http://schemas.microsoft.com/office/drawing/2014/main" val="3939895201"/>
                    </a:ext>
                  </a:extLst>
                </a:gridCol>
                <a:gridCol w="4455512">
                  <a:extLst>
                    <a:ext uri="{9D8B030D-6E8A-4147-A177-3AD203B41FA5}">
                      <a16:colId xmlns:a16="http://schemas.microsoft.com/office/drawing/2014/main" val="2463263131"/>
                    </a:ext>
                  </a:extLst>
                </a:gridCol>
              </a:tblGrid>
              <a:tr h="2969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Order Page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322A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input_form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(id):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입력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Serial Number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가 형식에 맞는지 체크하며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자동으로 형식에 맞게 변환해준다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또한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입력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Serial Number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를 서버로 보내 중복성과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End Date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를 비교 검사하며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유효한지 알려준다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reason_invalid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(id):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위에 </a:t>
                      </a:r>
                      <a:r>
                        <a:rPr lang="en-US" altLang="ko-KR" sz="1200" b="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input_form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을 통해 유효하지 않다고 나왔다면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이유를 알려준다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licn_tr_num</a:t>
                      </a:r>
                      <a:r>
                        <a:rPr lang="en-US" altLang="ko-KR" sz="1200" b="1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():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Reseller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가 주문 요청한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License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의 개수에 따라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Serial Number 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입력란을 늘려주거나 줄여준다</a:t>
                      </a:r>
                      <a:endParaRPr lang="en-US" altLang="ko-KR" sz="1200" b="0" kern="1200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search_comp_modal</a:t>
                      </a:r>
                      <a:r>
                        <a:rPr lang="en-US" altLang="ko-KR" sz="1200" b="1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():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ajax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를 통해 </a:t>
                      </a:r>
                      <a:r>
                        <a:rPr lang="en-US" altLang="ko-KR" sz="1200" b="0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searchcomp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page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를 서버로 부터 받아와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order page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에서의 해당되는 요소와 교체해준다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previewOrderClick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():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previewOrder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button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클릭 시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입력 값들이 형식에 맞는 지 확인 후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틀리면 경고창을 </a:t>
                      </a: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뛰어주고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맞으면 입력 값을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ajax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를 통해 서버로 보내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Preview order page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를 받아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order page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의 해당하는 요소와 교체해준다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chkDateFormat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(), 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chgDateFormat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(), 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JQchgDateFormat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selDateTypeVal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): 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날짜 데이터 입력 형식을 바꿔주고 형식에 맞는 지 체크한다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 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32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902282"/>
                  </a:ext>
                </a:extLst>
              </a:tr>
              <a:tr h="17097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Search Company Page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27212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enter_submit_activate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(), 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enterkey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():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enter key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를 통해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button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을 작동시키게 해준다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list(page):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요청 페이지 번호를 받아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ajax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를 통해 서버로 부터 번호에 해당되는 페이지를 받아와 교체한다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click_close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():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close  button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클릭 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, Search Company Page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를 숨겨준다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click_submit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():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ajax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를 이용한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page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교체 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, submit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이 작용 안되는 경우가 있기 때문에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submit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과 같은 역할을 하는 함수를 선언해주었다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</a:t>
                      </a:r>
                    </a:p>
                  </a:txBody>
                  <a:tcPr>
                    <a:solidFill>
                      <a:srgbClr val="272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097854"/>
                  </a:ext>
                </a:extLst>
              </a:tr>
              <a:tr h="349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Preview Order Page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322A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위 내용과 비슷하다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32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48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181461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15654" y="2144688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83132-DAAC-47D7-A7C3-1A663E213A92}"/>
              </a:ext>
            </a:extLst>
          </p:cNvPr>
          <p:cNvSpPr txBox="1"/>
          <p:nvPr/>
        </p:nvSpPr>
        <p:spPr>
          <a:xfrm>
            <a:off x="3923929" y="138480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E32217-68BE-438F-A700-21BA4D13F02E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36668-18EB-472B-B566-5C8E8C8A1D87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4ED96E-9B19-4697-BDD9-876B18E3F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344954"/>
              </p:ext>
            </p:extLst>
          </p:nvPr>
        </p:nvGraphicFramePr>
        <p:xfrm>
          <a:off x="959994" y="1242399"/>
          <a:ext cx="7200798" cy="5066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5">
                  <a:extLst>
                    <a:ext uri="{9D8B030D-6E8A-4147-A177-3AD203B41FA5}">
                      <a16:colId xmlns:a16="http://schemas.microsoft.com/office/drawing/2014/main" val="2864760982"/>
                    </a:ext>
                  </a:extLst>
                </a:gridCol>
                <a:gridCol w="4464493">
                  <a:extLst>
                    <a:ext uri="{9D8B030D-6E8A-4147-A177-3AD203B41FA5}">
                      <a16:colId xmlns:a16="http://schemas.microsoft.com/office/drawing/2014/main" val="1637545819"/>
                    </a:ext>
                  </a:extLst>
                </a:gridCol>
              </a:tblGrid>
              <a:tr h="26196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List Page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322A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init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():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reset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button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클릭 시 입력 값과 결과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list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를 초기화해준다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list(page, </a:t>
                      </a:r>
                      <a:r>
                        <a:rPr lang="en-US" altLang="ko-KR" sz="1200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btn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):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Search Company Page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의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list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와 같지만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, button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을 이용했는지 </a:t>
                      </a:r>
                      <a:r>
                        <a:rPr lang="en-US" altLang="ko-KR" sz="1200" b="0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boolean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값을 받아 어떤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form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을 서버에 보낼 지 결정한다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getDetail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ssn,companyname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):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Activation button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클릭 시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매개 변수로 온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serial number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와 </a:t>
                      </a:r>
                      <a:r>
                        <a:rPr lang="en-US" altLang="ko-KR" sz="1200" b="0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companyname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에  해당되는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Detail List Page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를 서버로 부터 요청한다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exportExcel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(): 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페이지에서 보여주고 있는 리스트에  해당되는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excel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파일을 서버로 부터 요청한다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enterkey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(id):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enterkey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를 통해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list page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에서의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search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가 가능하게 한다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.</a:t>
                      </a:r>
                    </a:p>
                  </a:txBody>
                  <a:tcPr>
                    <a:solidFill>
                      <a:srgbClr val="32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244691"/>
                  </a:ext>
                </a:extLst>
              </a:tr>
              <a:tr h="2447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Detail List Page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27212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list(page):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Search Company Page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list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와 같다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form_submit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ssn,macaddress,companyname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):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 ajax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를 이용해 페이지 교체 시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submit button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을 인식 못하는 경우가 있는데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onclick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을 통해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submit button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이 작동하게 해준다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check_form_submit</a:t>
                      </a:r>
                      <a:r>
                        <a:rPr lang="en-US" altLang="ko-KR" sz="1200" b="1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ssn,macaddress,companyname</a:t>
                      </a:r>
                      <a:r>
                        <a:rPr lang="en-US" altLang="ko-KR" sz="1200" b="1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):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deactivate button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클릭 시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한번 더 해당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mac address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에서의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program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을 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deactivate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할 건지 묻는다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rgbClr val="272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0291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2930FE9-70C2-4DA5-8C01-FC365DD724E4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9800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1680" y="3089865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2966754"/>
            <a:ext cx="5760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Solid Works Reseller Pages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B8F85-A30B-4261-A9A6-41CA1D36AB03}"/>
              </a:ext>
            </a:extLst>
          </p:cNvPr>
          <p:cNvSpPr txBox="1"/>
          <p:nvPr/>
        </p:nvSpPr>
        <p:spPr>
          <a:xfrm>
            <a:off x="3851920" y="3674641"/>
            <a:ext cx="36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Made by </a:t>
            </a:r>
            <a:r>
              <a:rPr lang="ko-KR" altLang="en-US" sz="1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아주대학교 소프트웨어학과 심재철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63300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123029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목적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9110" y="12837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71C73A-C8AE-4D8E-A715-2653FC577FA0}"/>
              </a:ext>
            </a:extLst>
          </p:cNvPr>
          <p:cNvSpPr txBox="1"/>
          <p:nvPr/>
        </p:nvSpPr>
        <p:spPr>
          <a:xfrm>
            <a:off x="971600" y="2002165"/>
            <a:ext cx="72007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SolidIT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에서의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Solid Works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사용을 위한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License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제공은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Service Developer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–&gt; Service Reseller –&gt; Service Consumer 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위와 같은 순서로 이루어진다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이때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Developer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는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의 재판매 정책에 대해서 관여하지 않기 때문에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의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License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주문과 내역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통계 </a:t>
            </a: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자료등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를 위한 서비스를 제공한다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53950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122094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구조 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1" y="2662937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9110" y="12837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36999" y="132212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696997" y="16658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1E024-4856-40B7-8116-4C3443112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994386"/>
            <a:ext cx="7236816" cy="36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4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303648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1270638"/>
            <a:ext cx="2736304" cy="523220"/>
          </a:xfrm>
          <a:prstGeom prst="rect">
            <a:avLst/>
          </a:prstGeom>
          <a:solidFill>
            <a:srgbClr val="27212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작업 환경 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2" y="2281157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9110" y="12837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29695" y="18315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696997" y="2161620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1C102AE-EE6E-4EFE-B16D-AED0A7B72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16970"/>
              </p:ext>
            </p:extLst>
          </p:nvPr>
        </p:nvGraphicFramePr>
        <p:xfrm>
          <a:off x="971599" y="2006490"/>
          <a:ext cx="7200801" cy="1854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67">
                  <a:extLst>
                    <a:ext uri="{9D8B030D-6E8A-4147-A177-3AD203B41FA5}">
                      <a16:colId xmlns:a16="http://schemas.microsoft.com/office/drawing/2014/main" val="2194944234"/>
                    </a:ext>
                  </a:extLst>
                </a:gridCol>
                <a:gridCol w="2400267">
                  <a:extLst>
                    <a:ext uri="{9D8B030D-6E8A-4147-A177-3AD203B41FA5}">
                      <a16:colId xmlns:a16="http://schemas.microsoft.com/office/drawing/2014/main" val="1876962306"/>
                    </a:ext>
                  </a:extLst>
                </a:gridCol>
                <a:gridCol w="2400267">
                  <a:extLst>
                    <a:ext uri="{9D8B030D-6E8A-4147-A177-3AD203B41FA5}">
                      <a16:colId xmlns:a16="http://schemas.microsoft.com/office/drawing/2014/main" val="2325731328"/>
                    </a:ext>
                  </a:extLst>
                </a:gridCol>
              </a:tblGrid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Git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lt1"/>
                          </a:solidFill>
                          <a:effectLst/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Management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>
                    <a:solidFill>
                      <a:srgbClr val="272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CI Tool</a:t>
                      </a:r>
                      <a:endParaRPr lang="ko-KR" altLang="en-US" dirty="0"/>
                    </a:p>
                  </a:txBody>
                  <a:tcPr>
                    <a:solidFill>
                      <a:srgbClr val="272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Web Develop Tool</a:t>
                      </a:r>
                      <a:endParaRPr lang="ko-KR" altLang="en-US" dirty="0"/>
                    </a:p>
                  </a:txBody>
                  <a:tcPr>
                    <a:solidFill>
                      <a:srgbClr val="272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9975"/>
                  </a:ext>
                </a:extLst>
              </a:tr>
              <a:tr h="14887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24829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C4D1AC5-EF03-4952-8099-8940C332C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83" y="2448622"/>
            <a:ext cx="2228292" cy="12961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343085-C3AC-4248-8958-C662777C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32" y="2448622"/>
            <a:ext cx="2304256" cy="12961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2D626D-11C7-4489-B442-72B0EB6F5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25" y="2450113"/>
            <a:ext cx="2228292" cy="12961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3CC46C-294F-4A94-A2DD-2225180E31F3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0748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디자인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63300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123029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Login Page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A89A55-A212-4FE8-8D1D-5E5763B1C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2" y="1916832"/>
            <a:ext cx="7200798" cy="36058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8E0F9A-04C0-411B-8784-79BEB66688CE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84A4A9-957C-4021-A5B6-BA7D262C4A2A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60CF3-70D1-43B9-905D-C51A79124A0D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88703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7025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21442" y="16658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DD6B3-B777-4FFE-AC4B-B078C28E9E77}"/>
              </a:ext>
            </a:extLst>
          </p:cNvPr>
          <p:cNvSpPr txBox="1"/>
          <p:nvPr/>
        </p:nvSpPr>
        <p:spPr>
          <a:xfrm>
            <a:off x="3203848" y="123724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Intro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41405B-E300-409F-8BB2-5A7576159A15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0EFF37-EC1C-43D5-9972-196CF885DC07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5F8F3-333B-45B4-9B56-8CC13BA86C43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3B26FD-7704-4695-A794-FED01172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1" y="1988842"/>
            <a:ext cx="7200799" cy="35989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4763B3-D883-4FA7-B22A-FCE3C3EF6508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2B32EE-45FA-48E9-9107-4604461B8D2C}"/>
              </a:ext>
            </a:extLst>
          </p:cNvPr>
          <p:cNvSpPr txBox="1"/>
          <p:nvPr/>
        </p:nvSpPr>
        <p:spPr>
          <a:xfrm>
            <a:off x="971597" y="5642911"/>
            <a:ext cx="7200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자회사 제품인 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SpeedWorks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의 월별 판매량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사용량등의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통계와 제품의 변경 사항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제품사용 기간이 끝나가는 사용자에 대한 정보를 알려주는 페이지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22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7025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21442" y="16658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DD6B3-B777-4FFE-AC4B-B078C28E9E77}"/>
              </a:ext>
            </a:extLst>
          </p:cNvPr>
          <p:cNvSpPr txBox="1"/>
          <p:nvPr/>
        </p:nvSpPr>
        <p:spPr>
          <a:xfrm>
            <a:off x="3203848" y="123724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Intro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41405B-E300-409F-8BB2-5A7576159A15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0EFF37-EC1C-43D5-9972-196CF885DC07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5F8F3-333B-45B4-9B56-8CC13BA86C43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B92659-923F-4C77-8E72-EA798E4F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200799" cy="35989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1CBCDE-90D7-4D57-86B9-3A668058B004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AAD631-1C48-49FF-BEE9-698A2937FB63}"/>
              </a:ext>
            </a:extLst>
          </p:cNvPr>
          <p:cNvSpPr txBox="1"/>
          <p:nvPr/>
        </p:nvSpPr>
        <p:spPr>
          <a:xfrm>
            <a:off x="971597" y="5642911"/>
            <a:ext cx="720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낮은 해상도를 사용하는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를 위한 세로형 인터페이스를 가진 페이지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22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943</Words>
  <Application>Microsoft Office PowerPoint</Application>
  <PresentationFormat>화면 슬라이드 쇼(4:3)</PresentationFormat>
  <Paragraphs>252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Yoon 윤고딕 520_TT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심재철</cp:lastModifiedBy>
  <cp:revision>114</cp:revision>
  <dcterms:created xsi:type="dcterms:W3CDTF">2013-09-05T09:43:46Z</dcterms:created>
  <dcterms:modified xsi:type="dcterms:W3CDTF">2021-08-25T07:05:46Z</dcterms:modified>
</cp:coreProperties>
</file>